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15"/>
  </p:handoutMasterIdLst>
  <p:sldIdLst>
    <p:sldId id="256" r:id="rId3"/>
    <p:sldId id="257" r:id="rId5"/>
    <p:sldId id="258" r:id="rId6"/>
    <p:sldId id="259" r:id="rId7"/>
    <p:sldId id="260" r:id="rId8"/>
    <p:sldId id="261" r:id="rId9"/>
    <p:sldId id="262" r:id="rId10"/>
    <p:sldId id="263" r:id="rId11"/>
    <p:sldId id="264" r:id="rId12"/>
    <p:sldId id="266"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handoutMaster" Target="handoutMasters/handoutMaster1.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Domark Health and Education Foundation</a:t>
            </a: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6C064A-D61B-4B21-B757-51A9B82445B8}" type="datetimeFigureOut">
              <a:rPr lang="en-US" smtClean="0"/>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www.dohef.org</a:t>
            </a: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305E07-67EA-4042-A3F6-853A8AD8D209}" type="slidenum">
              <a:rPr lang="en-US" smtClean="0"/>
            </a:fld>
            <a:endParaRPr lang="en-US"/>
          </a:p>
        </p:txBody>
      </p:sp>
    </p:spTree>
  </p:cSld>
  <p:clrMap bg1="lt1" tx1="dk1" bg2="lt2" tx2="dk2" accent1="accent1" accent2="accent2" accent3="accent3" accent4="accent4" accent5="accent5" accent6="accent6" hlink="hlink" folHlink="folHlink"/>
  <p:hf sldNum="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Domark Health and Education Foundation</a:t>
            </a: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www.dohef.org</a:t>
            </a: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hf sldNum="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
        <p:nvSpPr>
          <p:cNvPr id="4" name="Footer Placeholder 3"/>
          <p:cNvSpPr>
            <a:spLocks noGrp="1"/>
          </p:cNvSpPr>
          <p:nvPr>
            <p:ph type="ftr" sz="quarter" idx="4"/>
          </p:nvPr>
        </p:nvSpPr>
        <p:spPr/>
        <p:txBody>
          <a:bodyPr/>
          <a:p>
            <a:r>
              <a:rPr lang="en-US"/>
              <a:t>www.dohef.org</a:t>
            </a:r>
            <a:endParaRPr lang="en-US"/>
          </a:p>
        </p:txBody>
      </p:sp>
      <p:sp>
        <p:nvSpPr>
          <p:cNvPr id="5" name="Header Placeholder 4"/>
          <p:cNvSpPr>
            <a:spLocks noGrp="1"/>
          </p:cNvSpPr>
          <p:nvPr>
            <p:ph type="hdr" sz="quarter"/>
          </p:nvPr>
        </p:nvSpPr>
        <p:spPr/>
        <p:txBody>
          <a:bodyPr/>
          <a:p>
            <a:r>
              <a:rPr lang="en-US"/>
              <a:t>Domark Health and Education Foundation</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
        <p:nvSpPr>
          <p:cNvPr id="4" name="Footer Placeholder 3"/>
          <p:cNvSpPr>
            <a:spLocks noGrp="1"/>
          </p:cNvSpPr>
          <p:nvPr>
            <p:ph type="ftr" sz="quarter" idx="4"/>
          </p:nvPr>
        </p:nvSpPr>
        <p:spPr/>
        <p:txBody>
          <a:bodyPr/>
          <a:p>
            <a:r>
              <a:rPr lang="en-US"/>
              <a:t>www.dohef.org</a:t>
            </a:r>
            <a:endParaRPr lang="en-US"/>
          </a:p>
        </p:txBody>
      </p:sp>
      <p:sp>
        <p:nvSpPr>
          <p:cNvPr id="5" name="Header Placeholder 4"/>
          <p:cNvSpPr>
            <a:spLocks noGrp="1"/>
          </p:cNvSpPr>
          <p:nvPr>
            <p:ph type="hdr" sz="quarter"/>
          </p:nvPr>
        </p:nvSpPr>
        <p:spPr/>
        <p:txBody>
          <a:bodyPr/>
          <a:p>
            <a:r>
              <a:rPr lang="en-US"/>
              <a:t>Domark Health and Education Foundation</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
        <p:nvSpPr>
          <p:cNvPr id="4" name="Footer Placeholder 3"/>
          <p:cNvSpPr>
            <a:spLocks noGrp="1"/>
          </p:cNvSpPr>
          <p:nvPr>
            <p:ph type="ftr" sz="quarter" idx="4"/>
          </p:nvPr>
        </p:nvSpPr>
        <p:spPr/>
        <p:txBody>
          <a:bodyPr/>
          <a:p>
            <a:r>
              <a:rPr lang="en-US"/>
              <a:t>www.dohef.org</a:t>
            </a:r>
            <a:endParaRPr lang="en-US"/>
          </a:p>
        </p:txBody>
      </p:sp>
      <p:sp>
        <p:nvSpPr>
          <p:cNvPr id="5" name="Header Placeholder 4"/>
          <p:cNvSpPr>
            <a:spLocks noGrp="1"/>
          </p:cNvSpPr>
          <p:nvPr>
            <p:ph type="hdr" sz="quarter"/>
          </p:nvPr>
        </p:nvSpPr>
        <p:spPr/>
        <p:txBody>
          <a:bodyPr/>
          <a:p>
            <a:r>
              <a:rPr lang="en-US"/>
              <a:t>Domark Health and Education Foundation</a:t>
            </a: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
        <p:nvSpPr>
          <p:cNvPr id="4" name="Footer Placeholder 3"/>
          <p:cNvSpPr>
            <a:spLocks noGrp="1"/>
          </p:cNvSpPr>
          <p:nvPr>
            <p:ph type="ftr" sz="quarter" idx="4"/>
          </p:nvPr>
        </p:nvSpPr>
        <p:spPr/>
        <p:txBody>
          <a:bodyPr/>
          <a:p>
            <a:r>
              <a:rPr lang="en-US"/>
              <a:t>www.dohef.org</a:t>
            </a:r>
            <a:endParaRPr lang="en-US"/>
          </a:p>
        </p:txBody>
      </p:sp>
      <p:sp>
        <p:nvSpPr>
          <p:cNvPr id="5" name="Header Placeholder 4"/>
          <p:cNvSpPr>
            <a:spLocks noGrp="1"/>
          </p:cNvSpPr>
          <p:nvPr>
            <p:ph type="hdr" sz="quarter"/>
          </p:nvPr>
        </p:nvSpPr>
        <p:spPr/>
        <p:txBody>
          <a:bodyPr/>
          <a:p>
            <a:r>
              <a:rPr lang="en-US"/>
              <a:t>Domark Health and Education Foundation</a:t>
            </a: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
        <p:nvSpPr>
          <p:cNvPr id="4" name="Footer Placeholder 3"/>
          <p:cNvSpPr>
            <a:spLocks noGrp="1"/>
          </p:cNvSpPr>
          <p:nvPr>
            <p:ph type="ftr" sz="quarter" idx="4"/>
          </p:nvPr>
        </p:nvSpPr>
        <p:spPr/>
        <p:txBody>
          <a:bodyPr/>
          <a:p>
            <a:r>
              <a:rPr lang="en-US"/>
              <a:t>www.dohef.org</a:t>
            </a:r>
            <a:endParaRPr lang="en-US"/>
          </a:p>
        </p:txBody>
      </p:sp>
      <p:sp>
        <p:nvSpPr>
          <p:cNvPr id="5" name="Header Placeholder 4"/>
          <p:cNvSpPr>
            <a:spLocks noGrp="1"/>
          </p:cNvSpPr>
          <p:nvPr>
            <p:ph type="hdr" sz="quarter"/>
          </p:nvPr>
        </p:nvSpPr>
        <p:spPr/>
        <p:txBody>
          <a:bodyPr/>
          <a:p>
            <a:r>
              <a:rPr lang="en-US"/>
              <a:t>Domark Health and Education Foundation</a:t>
            </a: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
        <p:nvSpPr>
          <p:cNvPr id="4" name="Footer Placeholder 3"/>
          <p:cNvSpPr>
            <a:spLocks noGrp="1"/>
          </p:cNvSpPr>
          <p:nvPr>
            <p:ph type="ftr" sz="quarter" idx="4"/>
          </p:nvPr>
        </p:nvSpPr>
        <p:spPr/>
        <p:txBody>
          <a:bodyPr/>
          <a:p>
            <a:r>
              <a:rPr lang="en-US"/>
              <a:t>www.dohef.org</a:t>
            </a:r>
            <a:endParaRPr lang="en-US"/>
          </a:p>
        </p:txBody>
      </p:sp>
      <p:sp>
        <p:nvSpPr>
          <p:cNvPr id="5" name="Header Placeholder 4"/>
          <p:cNvSpPr>
            <a:spLocks noGrp="1"/>
          </p:cNvSpPr>
          <p:nvPr>
            <p:ph type="hdr" sz="quarter"/>
          </p:nvPr>
        </p:nvSpPr>
        <p:spPr/>
        <p:txBody>
          <a:bodyPr/>
          <a:p>
            <a:r>
              <a:rPr lang="en-US"/>
              <a:t>Domark Health and Education Foundation</a:t>
            </a: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
        <p:nvSpPr>
          <p:cNvPr id="4" name="Footer Placeholder 3"/>
          <p:cNvSpPr>
            <a:spLocks noGrp="1"/>
          </p:cNvSpPr>
          <p:nvPr>
            <p:ph type="ftr" sz="quarter" idx="4"/>
          </p:nvPr>
        </p:nvSpPr>
        <p:spPr/>
        <p:txBody>
          <a:bodyPr/>
          <a:p>
            <a:r>
              <a:rPr lang="en-US"/>
              <a:t>www.dohef.org</a:t>
            </a:r>
            <a:endParaRPr lang="en-US"/>
          </a:p>
        </p:txBody>
      </p:sp>
      <p:sp>
        <p:nvSpPr>
          <p:cNvPr id="5" name="Header Placeholder 4"/>
          <p:cNvSpPr>
            <a:spLocks noGrp="1"/>
          </p:cNvSpPr>
          <p:nvPr>
            <p:ph type="hdr" sz="quarter"/>
          </p:nvPr>
        </p:nvSpPr>
        <p:spPr/>
        <p:txBody>
          <a:bodyPr/>
          <a:p>
            <a:r>
              <a:rPr lang="en-US"/>
              <a:t>Domark Health and Education Foundation</a:t>
            </a: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
        <p:nvSpPr>
          <p:cNvPr id="4" name="Footer Placeholder 3"/>
          <p:cNvSpPr>
            <a:spLocks noGrp="1"/>
          </p:cNvSpPr>
          <p:nvPr>
            <p:ph type="ftr" sz="quarter" idx="4"/>
          </p:nvPr>
        </p:nvSpPr>
        <p:spPr/>
        <p:txBody>
          <a:bodyPr/>
          <a:p>
            <a:r>
              <a:rPr lang="en-US"/>
              <a:t>www.dohef.org</a:t>
            </a:r>
            <a:endParaRPr lang="en-US"/>
          </a:p>
        </p:txBody>
      </p:sp>
      <p:sp>
        <p:nvSpPr>
          <p:cNvPr id="5" name="Header Placeholder 4"/>
          <p:cNvSpPr>
            <a:spLocks noGrp="1"/>
          </p:cNvSpPr>
          <p:nvPr>
            <p:ph type="hdr" sz="quarter"/>
          </p:nvPr>
        </p:nvSpPr>
        <p:spPr/>
        <p:txBody>
          <a:bodyPr/>
          <a:p>
            <a:r>
              <a:rPr lang="en-US"/>
              <a:t>Domark Health and Education Foundation</a:t>
            </a:r>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
        <p:nvSpPr>
          <p:cNvPr id="4" name="Footer Placeholder 3"/>
          <p:cNvSpPr>
            <a:spLocks noGrp="1"/>
          </p:cNvSpPr>
          <p:nvPr>
            <p:ph type="ftr" sz="quarter" idx="4"/>
          </p:nvPr>
        </p:nvSpPr>
        <p:spPr/>
        <p:txBody>
          <a:bodyPr/>
          <a:p>
            <a:r>
              <a:rPr lang="en-US"/>
              <a:t>www.dohef.org</a:t>
            </a:r>
            <a:endParaRPr lang="en-US"/>
          </a:p>
        </p:txBody>
      </p:sp>
      <p:sp>
        <p:nvSpPr>
          <p:cNvPr id="5" name="Header Placeholder 4"/>
          <p:cNvSpPr>
            <a:spLocks noGrp="1"/>
          </p:cNvSpPr>
          <p:nvPr>
            <p:ph type="hdr" sz="quarter"/>
          </p:nvPr>
        </p:nvSpPr>
        <p:spPr/>
        <p:txBody>
          <a:bodyPr/>
          <a:p>
            <a:r>
              <a:rPr lang="en-US"/>
              <a:t>Domark Health and Education Foundation</a:t>
            </a:r>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
        <p:nvSpPr>
          <p:cNvPr id="4" name="Footer Placeholder 3"/>
          <p:cNvSpPr>
            <a:spLocks noGrp="1"/>
          </p:cNvSpPr>
          <p:nvPr>
            <p:ph type="ftr" sz="quarter" idx="4"/>
          </p:nvPr>
        </p:nvSpPr>
        <p:spPr/>
        <p:txBody>
          <a:bodyPr/>
          <a:p>
            <a:r>
              <a:rPr lang="en-US"/>
              <a:t>www.dohef.org</a:t>
            </a:r>
            <a:endParaRPr lang="en-US"/>
          </a:p>
        </p:txBody>
      </p:sp>
      <p:sp>
        <p:nvSpPr>
          <p:cNvPr id="5" name="Header Placeholder 4"/>
          <p:cNvSpPr>
            <a:spLocks noGrp="1"/>
          </p:cNvSpPr>
          <p:nvPr>
            <p:ph type="hdr" sz="quarter"/>
          </p:nvPr>
        </p:nvSpPr>
        <p:spPr/>
        <p:txBody>
          <a:bodyPr/>
          <a:p>
            <a:r>
              <a:rPr lang="en-US"/>
              <a:t>Domark Health and Education Foundation</a:t>
            </a:r>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
        <p:nvSpPr>
          <p:cNvPr id="4" name="Footer Placeholder 3"/>
          <p:cNvSpPr>
            <a:spLocks noGrp="1"/>
          </p:cNvSpPr>
          <p:nvPr>
            <p:ph type="ftr" sz="quarter" idx="4"/>
          </p:nvPr>
        </p:nvSpPr>
        <p:spPr/>
        <p:txBody>
          <a:bodyPr/>
          <a:p>
            <a:r>
              <a:rPr lang="en-US"/>
              <a:t>www.dohef.org</a:t>
            </a:r>
            <a:endParaRPr lang="en-US"/>
          </a:p>
        </p:txBody>
      </p:sp>
      <p:sp>
        <p:nvSpPr>
          <p:cNvPr id="5" name="Header Placeholder 4"/>
          <p:cNvSpPr>
            <a:spLocks noGrp="1"/>
          </p:cNvSpPr>
          <p:nvPr>
            <p:ph type="hdr" sz="quarter"/>
          </p:nvPr>
        </p:nvSpPr>
        <p:spPr/>
        <p:txBody>
          <a:bodyPr/>
          <a:p>
            <a:r>
              <a:rPr lang="en-US"/>
              <a:t>Domark Health and Education Foundation</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0" y="0"/>
            <a:ext cx="12192000" cy="6858000"/>
          </a:xfrm>
          <a:prstGeom prst="rect">
            <a:avLst/>
          </a:prstGeom>
          <a:noFill/>
          <a:ln w="9525">
            <a:noFill/>
          </a:ln>
        </p:spPr>
      </p:pic>
      <p:sp>
        <p:nvSpPr>
          <p:cNvPr id="2051" name="Rectangle 3"/>
          <p:cNvSpPr>
            <a:spLocks noGrp="1" noChangeArrowheads="1"/>
          </p:cNvSpPr>
          <p:nvPr>
            <p:ph type="ctrTitle"/>
          </p:nvPr>
        </p:nvSpPr>
        <p:spPr>
          <a:xfrm>
            <a:off x="2063751" y="1701800"/>
            <a:ext cx="9211733" cy="1082675"/>
          </a:xfrm>
        </p:spPr>
        <p:txBody>
          <a:bodyPr/>
          <a:lstStyle>
            <a:lvl1pPr algn="r">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2063751" y="2927350"/>
            <a:ext cx="9218083" cy="1752600"/>
          </a:xfrm>
        </p:spPr>
        <p:txBody>
          <a:bodyPr/>
          <a:lstStyle>
            <a:lvl1pPr marL="0" indent="0" algn="r">
              <a:buFontTx/>
              <a:buNone/>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63A1C593-65D0-4073-BCC9-577B9352EA97}" type="datetimeFigureOut">
              <a:rPr lang="en-US" smtClean="0"/>
            </a:fld>
            <a:endParaRPr lang="en-US"/>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9B618960-8005-486C-9A75-10CB2AAC16F9}" type="slidenum">
              <a:rPr lang="en-US" smtClean="0"/>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p>
            <a:endParaRPr lang="en-US"/>
          </a:p>
        </p:txBody>
      </p:sp>
      <p:sp>
        <p:nvSpPr>
          <p:cNvPr id="9" name="Slide Number Placeholder 8"/>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p>
            <a:endParaRPr lang="en-US"/>
          </a:p>
        </p:txBody>
      </p:sp>
      <p:sp>
        <p:nvSpPr>
          <p:cNvPr id="5" name="Slide Number Placeholder 4"/>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p>
            <a:endParaRPr lang="en-US"/>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3"/>
          <p:cNvPicPr>
            <a:picLocks noChangeAspect="1"/>
          </p:cNvPicPr>
          <p:nvPr/>
        </p:nvPicPr>
        <p:blipFill>
          <a:blip r:embed="rId12"/>
          <a:stretch>
            <a:fillRect/>
          </a:stretch>
        </p:blipFill>
        <p:spPr>
          <a:xfrm>
            <a:off x="-8467" y="0"/>
            <a:ext cx="12200467"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63A1C593-65D0-4073-BCC9-577B9352EA97}" type="datetimeFigureOut">
              <a:rPr lang="en-US" smtClean="0"/>
            </a:fld>
            <a:endParaRPr lang="en-US"/>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4.xml"/><Relationship Id="rId2" Type="http://schemas.openxmlformats.org/officeDocument/2006/relationships/image" Target="../media/image5.jpeg"/><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4.xml"/><Relationship Id="rId2" Type="http://schemas.openxmlformats.org/officeDocument/2006/relationships/image" Target="../media/image5.jpeg"/><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4.xml"/><Relationship Id="rId2" Type="http://schemas.openxmlformats.org/officeDocument/2006/relationships/image" Target="../media/image5.jpe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4.xml"/><Relationship Id="rId2" Type="http://schemas.openxmlformats.org/officeDocument/2006/relationships/image" Target="../media/image5.jpeg"/><Relationship Id="rId1"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5984875" y="1308100"/>
            <a:ext cx="6098540" cy="2685415"/>
          </a:xfrm>
        </p:spPr>
        <p:txBody>
          <a:bodyPr>
            <a:noAutofit/>
          </a:bodyPr>
          <a:p>
            <a:r>
              <a:rPr lang="en-US" altLang="zh-CN" sz="5400" b="1" dirty="0" smtClean="0">
                <a:solidFill>
                  <a:schemeClr val="tx1"/>
                </a:solidFill>
                <a:latin typeface="Arial" panose="020B0604020202020204" pitchFamily="34" charset="0"/>
                <a:ea typeface="Arial" panose="020B0604020202020204" pitchFamily="34" charset="0"/>
                <a:sym typeface="Arial" panose="020B0604020202020204" pitchFamily="34" charset="0"/>
              </a:rPr>
              <a:t>Developing Healthy Networking Skills</a:t>
            </a:r>
            <a:br>
              <a:rPr lang="en-US" altLang="zh-CN" sz="5400" b="1" dirty="0" smtClean="0">
                <a:solidFill>
                  <a:schemeClr val="tx1"/>
                </a:solidFill>
                <a:latin typeface="Arial" panose="020B0604020202020204" pitchFamily="34" charset="0"/>
                <a:ea typeface="Arial" panose="020B0604020202020204" pitchFamily="34" charset="0"/>
                <a:sym typeface="Arial" panose="020B0604020202020204" pitchFamily="34" charset="0"/>
              </a:rPr>
            </a:br>
            <a:endParaRPr lang="en-US" altLang="zh-CN" sz="1800" b="1" dirty="0" smtClean="0">
              <a:solidFill>
                <a:schemeClr val="tx1"/>
              </a:solidFill>
              <a:latin typeface="Arial" panose="020B0604020202020204" pitchFamily="34" charset="0"/>
              <a:ea typeface="Arial" panose="020B0604020202020204" pitchFamily="34" charset="0"/>
              <a:sym typeface="Arial" panose="020B0604020202020204" pitchFamily="34" charset="0"/>
            </a:endParaRPr>
          </a:p>
        </p:txBody>
      </p:sp>
      <p:pic>
        <p:nvPicPr>
          <p:cNvPr id="4" name="Picture 3"/>
          <p:cNvPicPr>
            <a:picLocks noChangeAspect="1"/>
          </p:cNvPicPr>
          <p:nvPr/>
        </p:nvPicPr>
        <p:blipFill>
          <a:blip r:embed="rId1"/>
          <a:stretch>
            <a:fillRect/>
          </a:stretch>
        </p:blipFill>
        <p:spPr>
          <a:xfrm>
            <a:off x="8729980" y="3993515"/>
            <a:ext cx="3462020" cy="2863850"/>
          </a:xfrm>
          <a:prstGeom prst="rect">
            <a:avLst/>
          </a:prstGeom>
        </p:spPr>
      </p:pic>
      <p:pic>
        <p:nvPicPr>
          <p:cNvPr id="5" name="Picture 4"/>
          <p:cNvPicPr>
            <a:picLocks noChangeAspect="1"/>
          </p:cNvPicPr>
          <p:nvPr/>
        </p:nvPicPr>
        <p:blipFill>
          <a:blip r:embed="rId2"/>
          <a:stretch>
            <a:fillRect/>
          </a:stretch>
        </p:blipFill>
        <p:spPr>
          <a:xfrm>
            <a:off x="0" y="1357630"/>
            <a:ext cx="6130925" cy="5309235"/>
          </a:xfrm>
          <a:prstGeom prst="rect">
            <a:avLst/>
          </a:prstGeom>
        </p:spPr>
      </p:pic>
      <p:pic>
        <p:nvPicPr>
          <p:cNvPr id="6" name="Picture 5" descr="Dohef logo"/>
          <p:cNvPicPr>
            <a:picLocks noChangeAspect="1"/>
          </p:cNvPicPr>
          <p:nvPr/>
        </p:nvPicPr>
        <p:blipFill>
          <a:blip r:embed="rId3"/>
          <a:stretch>
            <a:fillRect/>
          </a:stretch>
        </p:blipFill>
        <p:spPr>
          <a:xfrm>
            <a:off x="351155" y="121285"/>
            <a:ext cx="1038225" cy="711200"/>
          </a:xfrm>
          <a:prstGeom prst="rect">
            <a:avLst/>
          </a:prstGeom>
        </p:spPr>
      </p:pic>
      <p:sp>
        <p:nvSpPr>
          <p:cNvPr id="7" name="Text Box 6"/>
          <p:cNvSpPr txBox="1"/>
          <p:nvPr/>
        </p:nvSpPr>
        <p:spPr>
          <a:xfrm>
            <a:off x="1389380" y="292735"/>
            <a:ext cx="4742180" cy="368300"/>
          </a:xfrm>
          <a:prstGeom prst="rect">
            <a:avLst/>
          </a:prstGeom>
          <a:noFill/>
        </p:spPr>
        <p:txBody>
          <a:bodyPr wrap="none" rtlCol="0">
            <a:spAutoFit/>
          </a:bodyPr>
          <a:p>
            <a:pPr algn="l"/>
            <a:r>
              <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rPr>
              <a:t>Domark Health and Education Foundation</a:t>
            </a:r>
            <a:endParaRPr lang="en-US" altLang="zh-CN" b="1" dirty="0" smtClean="0">
              <a:solidFill>
                <a:schemeClr val="tx1"/>
              </a:solidFill>
              <a:latin typeface="Arial" panose="020B0604020202020204" pitchFamily="34" charset="0"/>
              <a:ea typeface="Arial" panose="020B0604020202020204" pitchFamily="34" charset="0"/>
              <a:sym typeface="Arial" panose="020B0604020202020204" pitchFamily="34" charset="0"/>
            </a:endParaRPr>
          </a:p>
        </p:txBody>
      </p:sp>
      <p:sp>
        <p:nvSpPr>
          <p:cNvPr id="8" name="Text Box 7"/>
          <p:cNvSpPr txBox="1"/>
          <p:nvPr/>
        </p:nvSpPr>
        <p:spPr>
          <a:xfrm>
            <a:off x="133350" y="6283960"/>
            <a:ext cx="2565400" cy="368300"/>
          </a:xfrm>
          <a:prstGeom prst="rect">
            <a:avLst/>
          </a:prstGeom>
          <a:solidFill>
            <a:srgbClr val="00B050"/>
          </a:solidFill>
        </p:spPr>
        <p:txBody>
          <a:bodyPr wrap="square" rtlCol="0">
            <a:spAutoFit/>
          </a:bodyPr>
          <a:p>
            <a:r>
              <a:rPr lang="en-US" b="1">
                <a:solidFill>
                  <a:schemeClr val="bg1"/>
                </a:solidFill>
              </a:rPr>
              <a:t>www.dohef.org/learn</a:t>
            </a:r>
            <a:endParaRPr lang="en-US" b="1">
              <a:solidFill>
                <a:schemeClr val="bg1"/>
              </a:solidFill>
            </a:endParaRPr>
          </a:p>
        </p:txBody>
      </p:sp>
      <p:sp>
        <p:nvSpPr>
          <p:cNvPr id="9" name="Text Box 8"/>
          <p:cNvSpPr txBox="1"/>
          <p:nvPr/>
        </p:nvSpPr>
        <p:spPr>
          <a:xfrm>
            <a:off x="2743200" y="6294120"/>
            <a:ext cx="1955165" cy="368300"/>
          </a:xfrm>
          <a:prstGeom prst="rect">
            <a:avLst/>
          </a:prstGeom>
          <a:solidFill>
            <a:srgbClr val="FF0000"/>
          </a:solidFill>
        </p:spPr>
        <p:txBody>
          <a:bodyPr wrap="square" rtlCol="0">
            <a:spAutoFit/>
          </a:bodyPr>
          <a:p>
            <a:r>
              <a:rPr lang="en-US" b="1">
                <a:solidFill>
                  <a:schemeClr val="bg1"/>
                </a:solidFill>
              </a:rPr>
              <a:t>info@dohef.org</a:t>
            </a:r>
            <a:endParaRPr lang="en-US" b="1">
              <a:solidFill>
                <a:schemeClr val="bg1"/>
              </a:solidFill>
            </a:endParaRPr>
          </a:p>
        </p:txBody>
      </p:sp>
      <p:sp>
        <p:nvSpPr>
          <p:cNvPr id="10" name="Text Box 9"/>
          <p:cNvSpPr txBox="1"/>
          <p:nvPr/>
        </p:nvSpPr>
        <p:spPr>
          <a:xfrm>
            <a:off x="4766310" y="6294120"/>
            <a:ext cx="2562860" cy="368300"/>
          </a:xfrm>
          <a:prstGeom prst="rect">
            <a:avLst/>
          </a:prstGeom>
          <a:solidFill>
            <a:schemeClr val="accent1"/>
          </a:solidFill>
        </p:spPr>
        <p:txBody>
          <a:bodyPr wrap="square" rtlCol="0">
            <a:spAutoFit/>
          </a:bodyPr>
          <a:p>
            <a:r>
              <a:rPr lang="en-US" b="1">
                <a:solidFill>
                  <a:schemeClr val="bg1"/>
                </a:solidFill>
              </a:rPr>
              <a:t>facebook.com/dohef</a:t>
            </a:r>
            <a:endParaRPr lang="en-US" b="1">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sz="half" idx="1"/>
          </p:nvPr>
        </p:nvSpPr>
        <p:spPr>
          <a:xfrm>
            <a:off x="554990" y="693420"/>
            <a:ext cx="8042275" cy="4351655"/>
          </a:xfrm>
        </p:spPr>
        <p:txBody>
          <a:bodyPr>
            <a:noAutofit/>
          </a:bodyPr>
          <a:p>
            <a:pPr marL="0" indent="0">
              <a:buNone/>
            </a:pPr>
            <a:r>
              <a:rPr lang="en-US" sz="3200"/>
              <a:t>1. Understand what network and networking is</a:t>
            </a:r>
            <a:endParaRPr lang="en-US" sz="3200"/>
          </a:p>
          <a:p>
            <a:pPr marL="0" indent="0">
              <a:buNone/>
            </a:pPr>
            <a:endParaRPr lang="en-US" sz="3200"/>
          </a:p>
          <a:p>
            <a:pPr marL="0" indent="0">
              <a:buNone/>
            </a:pPr>
            <a:r>
              <a:rPr lang="en-US" sz="3200"/>
              <a:t>2. How to identify important networking skills</a:t>
            </a:r>
            <a:endParaRPr lang="en-US" sz="3200"/>
          </a:p>
          <a:p>
            <a:endParaRPr lang="en-US" sz="3200"/>
          </a:p>
          <a:p>
            <a:pPr marL="0" indent="0">
              <a:buNone/>
            </a:pPr>
            <a:r>
              <a:rPr lang="en-US" sz="3200"/>
              <a:t>3. How to develop networks</a:t>
            </a:r>
            <a:endParaRPr lang="en-US" sz="3200"/>
          </a:p>
          <a:p>
            <a:endParaRPr lang="en-US" sz="3200"/>
          </a:p>
          <a:p>
            <a:pPr marL="0" indent="0">
              <a:buNone/>
            </a:pPr>
            <a:r>
              <a:rPr lang="en-US" sz="3200"/>
              <a:t>4. How to maintain your network</a:t>
            </a:r>
            <a:endParaRPr lang="en-US" sz="3200"/>
          </a:p>
        </p:txBody>
      </p:sp>
      <p:pic>
        <p:nvPicPr>
          <p:cNvPr id="4" name="Content Placeholder 3"/>
          <p:cNvPicPr>
            <a:picLocks noChangeAspect="1"/>
          </p:cNvPicPr>
          <p:nvPr>
            <p:ph sz="half" idx="2"/>
          </p:nvPr>
        </p:nvPicPr>
        <p:blipFill>
          <a:blip r:embed="rId1"/>
          <a:stretch>
            <a:fillRect/>
          </a:stretch>
        </p:blipFill>
        <p:spPr>
          <a:xfrm>
            <a:off x="7245350" y="3060065"/>
            <a:ext cx="4853940" cy="1984375"/>
          </a:xfrm>
          <a:prstGeom prst="rect">
            <a:avLst/>
          </a:prstGeom>
        </p:spPr>
      </p:pic>
      <p:pic>
        <p:nvPicPr>
          <p:cNvPr id="6" name="Picture 5" descr="Dohef logo"/>
          <p:cNvPicPr>
            <a:picLocks noChangeAspect="1"/>
          </p:cNvPicPr>
          <p:nvPr/>
        </p:nvPicPr>
        <p:blipFill>
          <a:blip r:embed="rId2"/>
          <a:stretch>
            <a:fillRect/>
          </a:stretch>
        </p:blipFill>
        <p:spPr>
          <a:xfrm>
            <a:off x="0" y="0"/>
            <a:ext cx="784860" cy="53784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936625" y="1295400"/>
            <a:ext cx="10109835" cy="4266565"/>
          </a:xfrm>
        </p:spPr>
        <p:txBody>
          <a:bodyPr>
            <a:normAutofit/>
          </a:bodyPr>
          <a:p>
            <a:pPr algn="ctr"/>
            <a:r>
              <a:rPr lang="en-US" altLang="zh-CN" sz="3200" dirty="0" smtClean="0">
                <a:latin typeface="Arial" panose="020B0604020202020204" pitchFamily="34" charset="0"/>
                <a:ea typeface="Arial" panose="020B0604020202020204" pitchFamily="34" charset="0"/>
                <a:sym typeface="Arial" panose="020B0604020202020204" pitchFamily="34" charset="0"/>
              </a:rPr>
              <a:t>To be the best at what you do, you need to surround yourself with people who </a:t>
            </a:r>
            <a:r>
              <a:rPr lang="en-US" altLang="zh-CN" sz="3200" b="1" dirty="0" smtClean="0">
                <a:solidFill>
                  <a:srgbClr val="FFC000"/>
                </a:solidFill>
                <a:latin typeface="Arial" panose="020B0604020202020204" pitchFamily="34" charset="0"/>
                <a:ea typeface="Arial" panose="020B0604020202020204" pitchFamily="34" charset="0"/>
                <a:sym typeface="Arial" panose="020B0604020202020204" pitchFamily="34" charset="0"/>
              </a:rPr>
              <a:t>inspire </a:t>
            </a:r>
            <a:r>
              <a:rPr lang="en-US" altLang="zh-CN" sz="3200" dirty="0" smtClean="0">
                <a:solidFill>
                  <a:schemeClr val="tx1"/>
                </a:solidFill>
                <a:latin typeface="Arial" panose="020B0604020202020204" pitchFamily="34" charset="0"/>
                <a:ea typeface="Arial" panose="020B0604020202020204" pitchFamily="34" charset="0"/>
                <a:sym typeface="Arial" panose="020B0604020202020204" pitchFamily="34" charset="0"/>
              </a:rPr>
              <a:t>you</a:t>
            </a:r>
            <a:r>
              <a:rPr lang="en-US" altLang="zh-CN" sz="3200" dirty="0" smtClean="0">
                <a:latin typeface="Arial" panose="020B0604020202020204" pitchFamily="34" charset="0"/>
                <a:ea typeface="Arial" panose="020B0604020202020204" pitchFamily="34" charset="0"/>
                <a:sym typeface="Arial" panose="020B0604020202020204" pitchFamily="34" charset="0"/>
              </a:rPr>
              <a:t>, </a:t>
            </a:r>
            <a:r>
              <a:rPr lang="en-US" altLang="zh-CN" sz="3200" dirty="0" smtClean="0">
                <a:solidFill>
                  <a:schemeClr val="tx1"/>
                </a:solidFill>
                <a:latin typeface="Arial" panose="020B0604020202020204" pitchFamily="34" charset="0"/>
                <a:ea typeface="Arial" panose="020B0604020202020204" pitchFamily="34" charset="0"/>
                <a:sym typeface="Arial" panose="020B0604020202020204" pitchFamily="34" charset="0"/>
              </a:rPr>
              <a:t>who</a:t>
            </a:r>
            <a:r>
              <a:rPr lang="en-US" altLang="zh-CN" sz="3200" b="1" dirty="0" smtClean="0">
                <a:gradFill>
                  <a:gsLst>
                    <a:gs pos="0">
                      <a:srgbClr val="14CD68"/>
                    </a:gs>
                    <a:gs pos="100000">
                      <a:srgbClr val="0B6E38"/>
                    </a:gs>
                  </a:gsLst>
                  <a:lin scaled="0"/>
                </a:gradFill>
                <a:latin typeface="Arial" panose="020B0604020202020204" pitchFamily="34" charset="0"/>
                <a:ea typeface="Arial" panose="020B0604020202020204" pitchFamily="34" charset="0"/>
                <a:sym typeface="Arial" panose="020B0604020202020204" pitchFamily="34" charset="0"/>
              </a:rPr>
              <a:t> motivate </a:t>
            </a:r>
            <a:r>
              <a:rPr lang="en-US" altLang="zh-CN" sz="3200" dirty="0" smtClean="0">
                <a:solidFill>
                  <a:schemeClr val="tx1"/>
                </a:solidFill>
                <a:latin typeface="Arial" panose="020B0604020202020204" pitchFamily="34" charset="0"/>
                <a:ea typeface="Arial" panose="020B0604020202020204" pitchFamily="34" charset="0"/>
                <a:sym typeface="Arial" panose="020B0604020202020204" pitchFamily="34" charset="0"/>
              </a:rPr>
              <a:t>you, and who</a:t>
            </a:r>
            <a:r>
              <a:rPr lang="en-US" altLang="zh-CN" sz="3200" b="1" dirty="0" smtClean="0">
                <a:solidFill>
                  <a:srgbClr val="FF0000"/>
                </a:solidFill>
                <a:latin typeface="Arial" panose="020B0604020202020204" pitchFamily="34" charset="0"/>
                <a:ea typeface="Arial" panose="020B0604020202020204" pitchFamily="34" charset="0"/>
                <a:sym typeface="Arial" panose="020B0604020202020204" pitchFamily="34" charset="0"/>
              </a:rPr>
              <a:t> challenge </a:t>
            </a:r>
            <a:r>
              <a:rPr lang="en-US" altLang="zh-CN" sz="3200" dirty="0" smtClean="0">
                <a:solidFill>
                  <a:schemeClr val="tx1"/>
                </a:solidFill>
                <a:latin typeface="Arial" panose="020B0604020202020204" pitchFamily="34" charset="0"/>
                <a:ea typeface="Arial" panose="020B0604020202020204" pitchFamily="34" charset="0"/>
                <a:sym typeface="Arial" panose="020B0604020202020204" pitchFamily="34" charset="0"/>
              </a:rPr>
              <a:t>you</a:t>
            </a:r>
            <a:r>
              <a:rPr lang="en-US" altLang="zh-CN" sz="3200" dirty="0" smtClean="0">
                <a:latin typeface="Arial" panose="020B0604020202020204" pitchFamily="34" charset="0"/>
                <a:ea typeface="Arial" panose="020B0604020202020204" pitchFamily="34" charset="0"/>
                <a:sym typeface="Arial" panose="020B0604020202020204" pitchFamily="34" charset="0"/>
              </a:rPr>
              <a:t>. People who </a:t>
            </a:r>
            <a:r>
              <a:rPr lang="en-US" altLang="zh-CN" sz="3200" b="1" dirty="0" smtClean="0">
                <a:gradFill>
                  <a:gsLst>
                    <a:gs pos="0">
                      <a:srgbClr val="FE4444"/>
                    </a:gs>
                    <a:gs pos="100000">
                      <a:srgbClr val="832B2B"/>
                    </a:gs>
                  </a:gsLst>
                  <a:lin scaled="0"/>
                </a:gradFill>
                <a:latin typeface="Arial" panose="020B0604020202020204" pitchFamily="34" charset="0"/>
                <a:ea typeface="Arial" panose="020B0604020202020204" pitchFamily="34" charset="0"/>
                <a:sym typeface="Arial" panose="020B0604020202020204" pitchFamily="34" charset="0"/>
              </a:rPr>
              <a:t>ask</a:t>
            </a:r>
            <a:r>
              <a:rPr lang="en-US" altLang="zh-CN" sz="3200" dirty="0" smtClean="0">
                <a:latin typeface="Arial" panose="020B0604020202020204" pitchFamily="34" charset="0"/>
                <a:ea typeface="Arial" panose="020B0604020202020204" pitchFamily="34" charset="0"/>
                <a:sym typeface="Arial" panose="020B0604020202020204" pitchFamily="34" charset="0"/>
              </a:rPr>
              <a:t> you difficult questions and provide honest </a:t>
            </a:r>
            <a:r>
              <a:rPr lang="en-US" altLang="zh-CN" sz="3200" b="1" dirty="0" smtClean="0">
                <a:solidFill>
                  <a:srgbClr val="C00000"/>
                </a:solidFill>
                <a:latin typeface="Arial" panose="020B0604020202020204" pitchFamily="34" charset="0"/>
                <a:ea typeface="Arial" panose="020B0604020202020204" pitchFamily="34" charset="0"/>
                <a:sym typeface="Arial" panose="020B0604020202020204" pitchFamily="34" charset="0"/>
              </a:rPr>
              <a:t>feedback</a:t>
            </a:r>
            <a:r>
              <a:rPr lang="en-US" altLang="zh-CN" sz="3200" dirty="0" smtClean="0">
                <a:latin typeface="Arial" panose="020B0604020202020204" pitchFamily="34" charset="0"/>
                <a:ea typeface="Arial" panose="020B0604020202020204" pitchFamily="34" charset="0"/>
                <a:sym typeface="Arial" panose="020B0604020202020204" pitchFamily="34" charset="0"/>
              </a:rPr>
              <a:t>. Networking is the practice of intentionally seeking out these people.</a:t>
            </a:r>
            <a:br>
              <a:rPr lang="en-US" altLang="zh-CN" sz="3200" dirty="0" smtClean="0">
                <a:solidFill>
                  <a:schemeClr val="tx1"/>
                </a:solidFill>
                <a:latin typeface="Arial" panose="020B0604020202020204" pitchFamily="34" charset="0"/>
                <a:ea typeface="Arial" panose="020B0604020202020204" pitchFamily="34" charset="0"/>
                <a:sym typeface="Arial" panose="020B0604020202020204" pitchFamily="34" charset="0"/>
              </a:rPr>
            </a:br>
            <a:endParaRPr lang="en-US" sz="3200"/>
          </a:p>
        </p:txBody>
      </p:sp>
      <p:pic>
        <p:nvPicPr>
          <p:cNvPr id="5" name="Content Placeholder 4"/>
          <p:cNvPicPr>
            <a:picLocks noChangeAspect="1"/>
          </p:cNvPicPr>
          <p:nvPr>
            <p:ph idx="1"/>
          </p:nvPr>
        </p:nvPicPr>
        <p:blipFill>
          <a:blip r:embed="rId1"/>
          <a:stretch>
            <a:fillRect/>
          </a:stretch>
        </p:blipFill>
        <p:spPr>
          <a:xfrm>
            <a:off x="8745855" y="4754880"/>
            <a:ext cx="3178175" cy="2012950"/>
          </a:xfrm>
          <a:prstGeom prst="rect">
            <a:avLst/>
          </a:prstGeom>
        </p:spPr>
      </p:pic>
      <p:pic>
        <p:nvPicPr>
          <p:cNvPr id="6" name="Picture 5" descr="Dohef logo"/>
          <p:cNvPicPr>
            <a:picLocks noChangeAspect="1"/>
          </p:cNvPicPr>
          <p:nvPr/>
        </p:nvPicPr>
        <p:blipFill>
          <a:blip r:embed="rId2"/>
          <a:stretch>
            <a:fillRect/>
          </a:stretch>
        </p:blipFill>
        <p:spPr>
          <a:xfrm>
            <a:off x="0" y="0"/>
            <a:ext cx="784860" cy="53784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pPr algn="ctr"/>
            <a:r>
              <a:rPr lang="en-US" b="1">
                <a:solidFill>
                  <a:srgbClr val="FF0000"/>
                </a:solidFill>
              </a:rPr>
              <a:t>Networking skills</a:t>
            </a:r>
            <a:endParaRPr lang="en-US" b="1">
              <a:solidFill>
                <a:srgbClr val="FF0000"/>
              </a:solidFill>
            </a:endParaRPr>
          </a:p>
        </p:txBody>
      </p:sp>
      <p:sp>
        <p:nvSpPr>
          <p:cNvPr id="4" name="Content Placeholder 3"/>
          <p:cNvSpPr>
            <a:spLocks noGrp="1"/>
          </p:cNvSpPr>
          <p:nvPr>
            <p:ph sz="half" idx="1"/>
          </p:nvPr>
        </p:nvSpPr>
        <p:spPr>
          <a:xfrm>
            <a:off x="609600" y="773430"/>
            <a:ext cx="5384800" cy="4953000"/>
          </a:xfrm>
        </p:spPr>
        <p:txBody>
          <a:bodyPr/>
          <a:p>
            <a:pPr marL="514350" indent="-514350">
              <a:buAutoNum type="arabicPeriod"/>
            </a:pPr>
            <a:r>
              <a:rPr lang="en-US" sz="2800">
                <a:sym typeface="+mn-ea"/>
              </a:rPr>
              <a:t>Be open to meeting new people </a:t>
            </a:r>
            <a:endParaRPr lang="en-US" sz="2800">
              <a:sym typeface="+mn-ea"/>
            </a:endParaRPr>
          </a:p>
          <a:p>
            <a:pPr marL="514350" indent="-514350">
              <a:buAutoNum type="arabicPeriod"/>
            </a:pPr>
            <a:r>
              <a:rPr lang="en-US" sz="2800">
                <a:sym typeface="+mn-ea"/>
              </a:rPr>
              <a:t>Listening to new ideas, and engaging with people outside of your specific business or industry. </a:t>
            </a:r>
            <a:endParaRPr lang="en-US" sz="2800">
              <a:sym typeface="+mn-ea"/>
            </a:endParaRPr>
          </a:p>
          <a:p>
            <a:pPr marL="514350" indent="-514350">
              <a:buAutoNum type="arabicPeriod"/>
            </a:pPr>
            <a:r>
              <a:rPr lang="en-US" sz="2800">
                <a:sym typeface="+mn-ea"/>
              </a:rPr>
              <a:t>Be authentic in how you present yourself and your business.</a:t>
            </a:r>
            <a:endParaRPr lang="en-US" sz="2800">
              <a:sym typeface="+mn-ea"/>
            </a:endParaRPr>
          </a:p>
          <a:p>
            <a:pPr marL="514350" indent="-514350">
              <a:buAutoNum type="arabicPeriod"/>
            </a:pPr>
            <a:r>
              <a:rPr lang="en-US" sz="2800">
                <a:sym typeface="+mn-ea"/>
              </a:rPr>
              <a:t> Networking requires a genuine interest in others. They deserve your respect and your attention. </a:t>
            </a:r>
            <a:endParaRPr lang="en-US" sz="2800">
              <a:sym typeface="+mn-ea"/>
            </a:endParaRPr>
          </a:p>
          <a:p>
            <a:endParaRPr lang="en-US" sz="2800"/>
          </a:p>
        </p:txBody>
      </p:sp>
      <p:pic>
        <p:nvPicPr>
          <p:cNvPr id="6" name="Content Placeholder 5"/>
          <p:cNvPicPr>
            <a:picLocks noChangeAspect="1"/>
          </p:cNvPicPr>
          <p:nvPr>
            <p:ph sz="half" idx="2"/>
          </p:nvPr>
        </p:nvPicPr>
        <p:blipFill>
          <a:blip r:embed="rId1"/>
          <a:stretch>
            <a:fillRect/>
          </a:stretch>
        </p:blipFill>
        <p:spPr>
          <a:xfrm>
            <a:off x="5994400" y="2265045"/>
            <a:ext cx="5384800" cy="4038600"/>
          </a:xfrm>
          <a:prstGeom prst="rect">
            <a:avLst/>
          </a:prstGeom>
        </p:spPr>
      </p:pic>
      <p:pic>
        <p:nvPicPr>
          <p:cNvPr id="7" name="Picture 6" descr="Dohef logo"/>
          <p:cNvPicPr>
            <a:picLocks noChangeAspect="1"/>
          </p:cNvPicPr>
          <p:nvPr/>
        </p:nvPicPr>
        <p:blipFill>
          <a:blip r:embed="rId2"/>
          <a:stretch>
            <a:fillRect/>
          </a:stretch>
        </p:blipFill>
        <p:spPr>
          <a:xfrm>
            <a:off x="0" y="0"/>
            <a:ext cx="784860" cy="53784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09600" y="522605"/>
            <a:ext cx="10972800" cy="582613"/>
          </a:xfrm>
        </p:spPr>
        <p:txBody>
          <a:bodyPr/>
          <a:p>
            <a:pPr algn="ctr"/>
            <a:r>
              <a:rPr lang="en-US" b="1">
                <a:solidFill>
                  <a:srgbClr val="FF0000"/>
                </a:solidFill>
                <a:sym typeface="+mn-ea"/>
              </a:rPr>
              <a:t>Networking skills</a:t>
            </a:r>
            <a:endParaRPr lang="en-US"/>
          </a:p>
        </p:txBody>
      </p:sp>
      <p:sp>
        <p:nvSpPr>
          <p:cNvPr id="4" name="Content Placeholder 3"/>
          <p:cNvSpPr>
            <a:spLocks noGrp="1"/>
          </p:cNvSpPr>
          <p:nvPr>
            <p:ph sz="half" idx="2"/>
          </p:nvPr>
        </p:nvSpPr>
        <p:spPr>
          <a:xfrm>
            <a:off x="467995" y="1105535"/>
            <a:ext cx="5845175" cy="4953000"/>
          </a:xfrm>
        </p:spPr>
        <p:txBody>
          <a:bodyPr/>
          <a:p>
            <a:pPr marL="514350" indent="-514350">
              <a:buFont typeface="+mj-lt"/>
              <a:buAutoNum type="arabicPeriod" startAt="5"/>
            </a:pPr>
            <a:r>
              <a:rPr lang="en-US" sz="2800">
                <a:sym typeface="+mn-ea"/>
              </a:rPr>
              <a:t>Be a good listener for common goals and interests and establish useful relationships. </a:t>
            </a:r>
            <a:endParaRPr lang="en-US" sz="2800">
              <a:sym typeface="+mn-ea"/>
            </a:endParaRPr>
          </a:p>
          <a:p>
            <a:pPr marL="514350" indent="-514350">
              <a:buFont typeface="+mj-lt"/>
              <a:buAutoNum type="arabicPeriod" startAt="5"/>
            </a:pPr>
            <a:endParaRPr lang="en-US" sz="2800">
              <a:sym typeface="+mn-ea"/>
            </a:endParaRPr>
          </a:p>
          <a:p>
            <a:pPr marL="514350" indent="-514350">
              <a:buFont typeface="+mj-lt"/>
              <a:buAutoNum type="arabicPeriod" startAt="6"/>
            </a:pPr>
            <a:r>
              <a:rPr lang="en-US" sz="2800">
                <a:sym typeface="+mn-ea"/>
              </a:rPr>
              <a:t>Be punctual and respect how much time your contacts are able to give you.</a:t>
            </a:r>
            <a:endParaRPr lang="en-US" sz="2800">
              <a:sym typeface="+mn-ea"/>
            </a:endParaRPr>
          </a:p>
          <a:p>
            <a:pPr marL="514350" indent="-514350">
              <a:buFont typeface="+mj-lt"/>
              <a:buAutoNum type="arabicPeriod" startAt="6"/>
            </a:pPr>
            <a:endParaRPr lang="en-US" sz="2800">
              <a:sym typeface="+mn-ea"/>
            </a:endParaRPr>
          </a:p>
          <a:p>
            <a:pPr marL="514350" indent="-514350">
              <a:buFont typeface="+mj-lt"/>
              <a:buAutoNum type="arabicPeriod" startAt="6"/>
            </a:pPr>
            <a:r>
              <a:rPr lang="en-US" sz="2800">
                <a:sym typeface="+mn-ea"/>
              </a:rPr>
              <a:t> Be proactive and conduct research on the individual, the employer or the industry with whom you would like to connect.</a:t>
            </a:r>
            <a:endParaRPr lang="en-US" sz="2800"/>
          </a:p>
          <a:p>
            <a:endParaRPr lang="en-US" sz="2800"/>
          </a:p>
        </p:txBody>
      </p:sp>
      <p:pic>
        <p:nvPicPr>
          <p:cNvPr id="5" name="Content Placeholder 4"/>
          <p:cNvPicPr>
            <a:picLocks noChangeAspect="1"/>
          </p:cNvPicPr>
          <p:nvPr>
            <p:ph sz="half" idx="1"/>
          </p:nvPr>
        </p:nvPicPr>
        <p:blipFill>
          <a:blip r:embed="rId1"/>
          <a:stretch>
            <a:fillRect/>
          </a:stretch>
        </p:blipFill>
        <p:spPr>
          <a:xfrm>
            <a:off x="6313170" y="2995930"/>
            <a:ext cx="5640705" cy="2604135"/>
          </a:xfrm>
          <a:prstGeom prst="rect">
            <a:avLst/>
          </a:prstGeom>
        </p:spPr>
      </p:pic>
      <p:pic>
        <p:nvPicPr>
          <p:cNvPr id="6" name="Picture 5" descr="Dohef logo"/>
          <p:cNvPicPr>
            <a:picLocks noChangeAspect="1"/>
          </p:cNvPicPr>
          <p:nvPr/>
        </p:nvPicPr>
        <p:blipFill>
          <a:blip r:embed="rId2"/>
          <a:stretch>
            <a:fillRect/>
          </a:stretch>
        </p:blipFill>
        <p:spPr>
          <a:xfrm>
            <a:off x="0" y="0"/>
            <a:ext cx="784860" cy="53784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Picture 6"/>
          <p:cNvPicPr>
            <a:picLocks noChangeAspect="1"/>
          </p:cNvPicPr>
          <p:nvPr/>
        </p:nvPicPr>
        <p:blipFill>
          <a:blip r:embed="rId1"/>
          <a:stretch>
            <a:fillRect/>
          </a:stretch>
        </p:blipFill>
        <p:spPr>
          <a:xfrm>
            <a:off x="7214235" y="1524000"/>
            <a:ext cx="4977765" cy="3810000"/>
          </a:xfrm>
          <a:prstGeom prst="rect">
            <a:avLst/>
          </a:prstGeom>
        </p:spPr>
      </p:pic>
      <p:sp>
        <p:nvSpPr>
          <p:cNvPr id="5" name="Title 4"/>
          <p:cNvSpPr>
            <a:spLocks noGrp="1"/>
          </p:cNvSpPr>
          <p:nvPr>
            <p:ph type="title"/>
          </p:nvPr>
        </p:nvSpPr>
        <p:spPr/>
        <p:txBody>
          <a:bodyPr/>
          <a:p>
            <a:pPr algn="ctr"/>
            <a:r>
              <a:rPr lang="en-US" b="1">
                <a:solidFill>
                  <a:srgbClr val="00B050"/>
                </a:solidFill>
              </a:rPr>
              <a:t>Ways to develop your network</a:t>
            </a:r>
            <a:endParaRPr lang="en-US" b="1">
              <a:solidFill>
                <a:srgbClr val="00B050"/>
              </a:solidFill>
            </a:endParaRPr>
          </a:p>
        </p:txBody>
      </p:sp>
      <p:sp>
        <p:nvSpPr>
          <p:cNvPr id="6" name="Content Placeholder 5"/>
          <p:cNvSpPr>
            <a:spLocks noGrp="1"/>
          </p:cNvSpPr>
          <p:nvPr>
            <p:ph idx="1"/>
          </p:nvPr>
        </p:nvSpPr>
        <p:spPr>
          <a:xfrm>
            <a:off x="0" y="1174750"/>
            <a:ext cx="7584440" cy="4470400"/>
          </a:xfrm>
        </p:spPr>
        <p:txBody>
          <a:bodyPr/>
          <a:p>
            <a:pPr>
              <a:buFont typeface="Wingdings" panose="05000000000000000000" charset="0"/>
              <a:buChar char="v"/>
            </a:pPr>
            <a:r>
              <a:rPr lang="en-US" sz="2800"/>
              <a:t> Reach out to friends, family members and alumni — they are a rich pool of people with connections.</a:t>
            </a:r>
            <a:endParaRPr lang="en-US" sz="2800"/>
          </a:p>
          <a:p>
            <a:pPr>
              <a:buFont typeface="Wingdings" panose="05000000000000000000" charset="0"/>
              <a:buChar char="v"/>
            </a:pPr>
            <a:endParaRPr lang="en-US" sz="2800"/>
          </a:p>
          <a:p>
            <a:pPr>
              <a:buFont typeface="Wingdings" panose="05000000000000000000" charset="0"/>
              <a:buChar char="v"/>
            </a:pPr>
            <a:r>
              <a:rPr lang="en-US" sz="2800"/>
              <a:t> Seek to connect with people informally at conferences and meetings or at formal events.</a:t>
            </a:r>
            <a:endParaRPr lang="en-US" sz="2800"/>
          </a:p>
          <a:p>
            <a:pPr>
              <a:buFont typeface="Wingdings" panose="05000000000000000000" charset="0"/>
              <a:buChar char="v"/>
            </a:pPr>
            <a:endParaRPr lang="en-US" sz="2800"/>
          </a:p>
          <a:p>
            <a:pPr>
              <a:buFont typeface="Wingdings" panose="05000000000000000000" charset="0"/>
              <a:buChar char="v"/>
            </a:pPr>
            <a:r>
              <a:rPr lang="en-US" sz="2800"/>
              <a:t>Begin your conversation with what you know about the person or the organization, talk about your common interests, and build your conversation from there.</a:t>
            </a:r>
            <a:endParaRPr lang="en-US" sz="2800"/>
          </a:p>
          <a:p>
            <a:pPr>
              <a:buFont typeface="Wingdings" panose="05000000000000000000" charset="0"/>
              <a:buChar char="v"/>
            </a:pPr>
            <a:endParaRPr lang="en-US" sz="2800"/>
          </a:p>
          <a:p>
            <a:pPr>
              <a:buFont typeface="Wingdings" panose="05000000000000000000" charset="0"/>
              <a:buChar char="v"/>
            </a:pPr>
            <a:r>
              <a:rPr lang="en-US" sz="2800"/>
              <a:t>Offer to help - Let them know how you possibly can help them.</a:t>
            </a:r>
            <a:endParaRPr lang="en-US" sz="2800"/>
          </a:p>
        </p:txBody>
      </p:sp>
      <p:pic>
        <p:nvPicPr>
          <p:cNvPr id="8" name="Picture 7" descr="Dohef logo"/>
          <p:cNvPicPr>
            <a:picLocks noChangeAspect="1"/>
          </p:cNvPicPr>
          <p:nvPr/>
        </p:nvPicPr>
        <p:blipFill>
          <a:blip r:embed="rId2"/>
          <a:stretch>
            <a:fillRect/>
          </a:stretch>
        </p:blipFill>
        <p:spPr>
          <a:xfrm>
            <a:off x="0" y="0"/>
            <a:ext cx="784860" cy="53784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Picture 6"/>
          <p:cNvPicPr>
            <a:picLocks noChangeAspect="1"/>
          </p:cNvPicPr>
          <p:nvPr/>
        </p:nvPicPr>
        <p:blipFill>
          <a:blip r:embed="rId1"/>
          <a:stretch>
            <a:fillRect/>
          </a:stretch>
        </p:blipFill>
        <p:spPr>
          <a:xfrm>
            <a:off x="7214235" y="1524000"/>
            <a:ext cx="4977765" cy="3810000"/>
          </a:xfrm>
          <a:prstGeom prst="rect">
            <a:avLst/>
          </a:prstGeom>
        </p:spPr>
      </p:pic>
      <p:sp>
        <p:nvSpPr>
          <p:cNvPr id="5" name="Title 4"/>
          <p:cNvSpPr>
            <a:spLocks noGrp="1"/>
          </p:cNvSpPr>
          <p:nvPr>
            <p:ph type="title"/>
          </p:nvPr>
        </p:nvSpPr>
        <p:spPr/>
        <p:txBody>
          <a:bodyPr/>
          <a:p>
            <a:pPr algn="ctr"/>
            <a:r>
              <a:rPr lang="en-US" b="1">
                <a:solidFill>
                  <a:srgbClr val="00B050"/>
                </a:solidFill>
              </a:rPr>
              <a:t>Ways to develop your network</a:t>
            </a:r>
            <a:endParaRPr lang="en-US" b="1">
              <a:solidFill>
                <a:srgbClr val="00B050"/>
              </a:solidFill>
            </a:endParaRPr>
          </a:p>
        </p:txBody>
      </p:sp>
      <p:sp>
        <p:nvSpPr>
          <p:cNvPr id="6" name="Content Placeholder 5"/>
          <p:cNvSpPr>
            <a:spLocks noGrp="1"/>
          </p:cNvSpPr>
          <p:nvPr>
            <p:ph idx="1"/>
          </p:nvPr>
        </p:nvSpPr>
        <p:spPr>
          <a:xfrm>
            <a:off x="0" y="963295"/>
            <a:ext cx="7584440" cy="5683250"/>
          </a:xfrm>
        </p:spPr>
        <p:txBody>
          <a:bodyPr/>
          <a:p>
            <a:pPr>
              <a:buFont typeface="Wingdings" panose="05000000000000000000" charset="0"/>
              <a:buChar char="v"/>
            </a:pPr>
            <a:r>
              <a:rPr lang="en-US" sz="2800"/>
              <a:t>Make connections through </a:t>
            </a:r>
            <a:r>
              <a:rPr lang="en-US" sz="2800" b="1">
                <a:solidFill>
                  <a:srgbClr val="FF0000"/>
                </a:solidFill>
              </a:rPr>
              <a:t>social media</a:t>
            </a:r>
            <a:r>
              <a:rPr lang="en-US" sz="2800"/>
              <a:t> such as </a:t>
            </a:r>
            <a:r>
              <a:rPr lang="en-US" b="1">
                <a:solidFill>
                  <a:srgbClr val="00B0F0"/>
                </a:solidFill>
              </a:rPr>
              <a:t>LinkedIn</a:t>
            </a:r>
            <a:r>
              <a:rPr lang="en-US" sz="2800"/>
              <a:t>. </a:t>
            </a:r>
            <a:r>
              <a:rPr lang="en-US" sz="1600"/>
              <a:t>LinkedIn can connect you to others with similar interests, it can help you establish wider networks, and is a rich resource of information for professional development.</a:t>
            </a:r>
            <a:endParaRPr lang="en-US" sz="1600"/>
          </a:p>
          <a:p>
            <a:pPr>
              <a:buFont typeface="Wingdings" panose="05000000000000000000" charset="0"/>
              <a:buChar char="v"/>
            </a:pPr>
            <a:endParaRPr lang="en-US" sz="1600"/>
          </a:p>
          <a:p>
            <a:pPr>
              <a:buFont typeface="Wingdings" panose="05000000000000000000" charset="0"/>
              <a:buChar char="v"/>
            </a:pPr>
            <a:r>
              <a:rPr lang="en-US" sz="2400"/>
              <a:t>When you communicate with people through face-to-face interviews, over the phone or some other system, be prepared with questions. Use the Internet, if you have access.</a:t>
            </a:r>
            <a:endParaRPr lang="en-US" sz="2400"/>
          </a:p>
          <a:p>
            <a:pPr>
              <a:buFont typeface="Wingdings" panose="05000000000000000000" charset="0"/>
              <a:buChar char="v"/>
            </a:pPr>
            <a:endParaRPr lang="en-US" sz="2400"/>
          </a:p>
          <a:p>
            <a:pPr>
              <a:buFont typeface="Wingdings" panose="05000000000000000000" charset="0"/>
              <a:buChar char="v"/>
            </a:pPr>
            <a:r>
              <a:rPr lang="en-US" sz="2400"/>
              <a:t>Ask for contact information and a business card if possible.</a:t>
            </a:r>
            <a:endParaRPr lang="en-US" sz="2400"/>
          </a:p>
          <a:p>
            <a:pPr>
              <a:buFont typeface="Wingdings" panose="05000000000000000000" charset="0"/>
              <a:buChar char="v"/>
            </a:pPr>
            <a:endParaRPr lang="en-US" sz="2400"/>
          </a:p>
          <a:p>
            <a:pPr>
              <a:buFont typeface="Wingdings" panose="05000000000000000000" charset="0"/>
              <a:buChar char="v"/>
            </a:pPr>
            <a:r>
              <a:rPr lang="en-US" sz="2400"/>
              <a:t>Reciprocate — be a resource for those in your network.</a:t>
            </a:r>
            <a:endParaRPr lang="en-US" sz="2400"/>
          </a:p>
        </p:txBody>
      </p:sp>
      <p:pic>
        <p:nvPicPr>
          <p:cNvPr id="4" name="Picture 3" descr="Dohef logo"/>
          <p:cNvPicPr>
            <a:picLocks noChangeAspect="1"/>
          </p:cNvPicPr>
          <p:nvPr/>
        </p:nvPicPr>
        <p:blipFill>
          <a:blip r:embed="rId2"/>
          <a:stretch>
            <a:fillRect/>
          </a:stretch>
        </p:blipFill>
        <p:spPr>
          <a:xfrm>
            <a:off x="0" y="0"/>
            <a:ext cx="784860" cy="53784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Content Placeholder 3"/>
          <p:cNvPicPr>
            <a:picLocks noChangeAspect="1"/>
          </p:cNvPicPr>
          <p:nvPr>
            <p:ph idx="1"/>
          </p:nvPr>
        </p:nvPicPr>
        <p:blipFill>
          <a:blip r:embed="rId1"/>
          <a:stretch>
            <a:fillRect/>
          </a:stretch>
        </p:blipFill>
        <p:spPr>
          <a:xfrm>
            <a:off x="2147570" y="0"/>
            <a:ext cx="7715250" cy="3619500"/>
          </a:xfrm>
          <a:prstGeom prst="rect">
            <a:avLst/>
          </a:prstGeom>
        </p:spPr>
      </p:pic>
      <p:sp>
        <p:nvSpPr>
          <p:cNvPr id="5" name="Text Box 4"/>
          <p:cNvSpPr txBox="1"/>
          <p:nvPr/>
        </p:nvSpPr>
        <p:spPr>
          <a:xfrm>
            <a:off x="645795" y="3768090"/>
            <a:ext cx="10509250" cy="1568450"/>
          </a:xfrm>
          <a:prstGeom prst="rect">
            <a:avLst/>
          </a:prstGeom>
          <a:noFill/>
        </p:spPr>
        <p:txBody>
          <a:bodyPr wrap="square" rtlCol="0">
            <a:spAutoFit/>
          </a:bodyPr>
          <a:p>
            <a:pPr algn="ctr"/>
            <a:r>
              <a:rPr lang="en-US" sz="2400"/>
              <a:t>Your network is built over time because all connections you make become part of your personal and professional network. Think about it as something that is alive and that requires time and your attention to stay healthy and relevant.</a:t>
            </a:r>
            <a:endParaRPr lang="en-US" sz="2400"/>
          </a:p>
        </p:txBody>
      </p:sp>
      <p:pic>
        <p:nvPicPr>
          <p:cNvPr id="6" name="Picture 5" descr="Dohef logo"/>
          <p:cNvPicPr>
            <a:picLocks noChangeAspect="1"/>
          </p:cNvPicPr>
          <p:nvPr/>
        </p:nvPicPr>
        <p:blipFill>
          <a:blip r:embed="rId2"/>
          <a:stretch>
            <a:fillRect/>
          </a:stretch>
        </p:blipFill>
        <p:spPr>
          <a:xfrm>
            <a:off x="0" y="0"/>
            <a:ext cx="784860" cy="53784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sz="4000"/>
              <a:t>How to Maintain Your Network</a:t>
            </a:r>
            <a:endParaRPr lang="en-US" sz="4000"/>
          </a:p>
        </p:txBody>
      </p:sp>
      <p:sp>
        <p:nvSpPr>
          <p:cNvPr id="3" name="Content Placeholder 2"/>
          <p:cNvSpPr>
            <a:spLocks noGrp="1"/>
          </p:cNvSpPr>
          <p:nvPr>
            <p:ph idx="1"/>
          </p:nvPr>
        </p:nvSpPr>
        <p:spPr>
          <a:xfrm>
            <a:off x="337820" y="1075055"/>
            <a:ext cx="8527415" cy="5647055"/>
          </a:xfrm>
        </p:spPr>
        <p:txBody>
          <a:bodyPr/>
          <a:p>
            <a:pPr marL="457200" indent="-457200">
              <a:buAutoNum type="arabicPeriod"/>
            </a:pPr>
            <a:r>
              <a:rPr lang="en-US" sz="2400"/>
              <a:t> Reach out to your contacts when something reminds you of them. Let them know you are thinking about their needs and </a:t>
            </a:r>
            <a:r>
              <a:rPr lang="en-US" sz="2400" b="1">
                <a:solidFill>
                  <a:srgbClr val="FF0000"/>
                </a:solidFill>
              </a:rPr>
              <a:t>not just what they can do for you</a:t>
            </a:r>
            <a:r>
              <a:rPr lang="en-US" sz="2400"/>
              <a:t>. This will help you build a strong foundation for a continued relationship.</a:t>
            </a:r>
            <a:endParaRPr lang="en-US" sz="2400"/>
          </a:p>
          <a:p>
            <a:pPr marL="457200" indent="-457200">
              <a:buAutoNum type="arabicPeriod"/>
            </a:pPr>
            <a:endParaRPr lang="en-US" sz="2400"/>
          </a:p>
          <a:p>
            <a:pPr marL="457200" indent="-457200">
              <a:buAutoNum type="arabicPeriod"/>
            </a:pPr>
            <a:r>
              <a:rPr lang="en-US" sz="2400"/>
              <a:t>Share along occasional updates or interesting relevant information about yourself.</a:t>
            </a:r>
            <a:endParaRPr lang="en-US" sz="2400"/>
          </a:p>
          <a:p>
            <a:pPr marL="457200" indent="-457200">
              <a:buAutoNum type="arabicPeriod"/>
            </a:pPr>
            <a:endParaRPr lang="en-US" sz="2400"/>
          </a:p>
          <a:p>
            <a:pPr marL="457200" indent="-457200">
              <a:buAutoNum type="arabicPeriod"/>
            </a:pPr>
            <a:r>
              <a:rPr lang="en-US" sz="2400"/>
              <a:t>Reach out to your contact in advance of coordinated job searches. Send your resume and the job description to the position that you are applying. Keep your contact informed about the outcome and write them a thank-you note if they in any way help.</a:t>
            </a:r>
            <a:endParaRPr lang="en-US" sz="2400"/>
          </a:p>
        </p:txBody>
      </p:sp>
      <p:pic>
        <p:nvPicPr>
          <p:cNvPr id="4" name="Picture 3"/>
          <p:cNvPicPr>
            <a:picLocks noChangeAspect="1"/>
          </p:cNvPicPr>
          <p:nvPr/>
        </p:nvPicPr>
        <p:blipFill>
          <a:blip r:embed="rId1"/>
          <a:stretch>
            <a:fillRect/>
          </a:stretch>
        </p:blipFill>
        <p:spPr>
          <a:xfrm>
            <a:off x="8471535" y="2150745"/>
            <a:ext cx="3350895" cy="2299970"/>
          </a:xfrm>
          <a:prstGeom prst="rect">
            <a:avLst/>
          </a:prstGeom>
        </p:spPr>
      </p:pic>
      <p:pic>
        <p:nvPicPr>
          <p:cNvPr id="6" name="Picture 5" descr="Dohef logo"/>
          <p:cNvPicPr>
            <a:picLocks noChangeAspect="1"/>
          </p:cNvPicPr>
          <p:nvPr/>
        </p:nvPicPr>
        <p:blipFill>
          <a:blip r:embed="rId2"/>
          <a:stretch>
            <a:fillRect/>
          </a:stretch>
        </p:blipFill>
        <p:spPr>
          <a:xfrm>
            <a:off x="0" y="0"/>
            <a:ext cx="610235" cy="41846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016240" y="1510030"/>
            <a:ext cx="3928110" cy="1729105"/>
          </a:xfrm>
        </p:spPr>
        <p:txBody>
          <a:bodyPr/>
          <a:p>
            <a:pPr algn="ctr"/>
            <a:r>
              <a:rPr lang="en-US" sz="4000" b="1"/>
              <a:t>How to Maintain Your Network</a:t>
            </a:r>
            <a:endParaRPr lang="en-US" sz="4000" b="1"/>
          </a:p>
        </p:txBody>
      </p:sp>
      <p:sp>
        <p:nvSpPr>
          <p:cNvPr id="3" name="Content Placeholder 2"/>
          <p:cNvSpPr>
            <a:spLocks noGrp="1"/>
          </p:cNvSpPr>
          <p:nvPr>
            <p:ph idx="1"/>
          </p:nvPr>
        </p:nvSpPr>
        <p:spPr>
          <a:xfrm>
            <a:off x="292735" y="409575"/>
            <a:ext cx="7577455" cy="6039485"/>
          </a:xfrm>
        </p:spPr>
        <p:txBody>
          <a:bodyPr/>
          <a:p>
            <a:r>
              <a:rPr lang="en-US" sz="2800"/>
              <a:t>Remember what you talked about with your contacts when you met them. A good way to remember is to write quick notes on their business card.</a:t>
            </a:r>
            <a:endParaRPr lang="en-US" sz="2800"/>
          </a:p>
          <a:p>
            <a:endParaRPr lang="en-US" sz="2800"/>
          </a:p>
          <a:p>
            <a:r>
              <a:rPr lang="en-US" sz="2800"/>
              <a:t>Be sure to follow up with a new contact within </a:t>
            </a:r>
            <a:r>
              <a:rPr lang="en-US" sz="2800" b="1">
                <a:solidFill>
                  <a:srgbClr val="00B050"/>
                </a:solidFill>
              </a:rPr>
              <a:t>24 to 48 hours</a:t>
            </a:r>
            <a:r>
              <a:rPr lang="en-US" sz="2800"/>
              <a:t>. </a:t>
            </a:r>
            <a:endParaRPr lang="en-US" sz="2800"/>
          </a:p>
          <a:p>
            <a:endParaRPr lang="en-US" sz="2800"/>
          </a:p>
          <a:p>
            <a:r>
              <a:rPr lang="en-US" sz="2800"/>
              <a:t>If your contact connects you to a valuable resource, please let that person know what happened as a result of this connection. </a:t>
            </a:r>
            <a:endParaRPr lang="en-US" sz="2800"/>
          </a:p>
          <a:p>
            <a:endParaRPr lang="en-US" sz="2800"/>
          </a:p>
          <a:p>
            <a:r>
              <a:rPr lang="en-US" sz="2800"/>
              <a:t>Be thankfull</a:t>
            </a:r>
            <a:endParaRPr lang="en-US" sz="2800"/>
          </a:p>
        </p:txBody>
      </p:sp>
      <p:pic>
        <p:nvPicPr>
          <p:cNvPr id="4" name="Picture 3"/>
          <p:cNvPicPr>
            <a:picLocks noChangeAspect="1"/>
          </p:cNvPicPr>
          <p:nvPr/>
        </p:nvPicPr>
        <p:blipFill>
          <a:blip r:embed="rId1"/>
          <a:stretch>
            <a:fillRect/>
          </a:stretch>
        </p:blipFill>
        <p:spPr>
          <a:xfrm>
            <a:off x="7870190" y="3631565"/>
            <a:ext cx="3652520" cy="2185670"/>
          </a:xfrm>
          <a:prstGeom prst="rect">
            <a:avLst/>
          </a:prstGeom>
        </p:spPr>
      </p:pic>
      <p:pic>
        <p:nvPicPr>
          <p:cNvPr id="6" name="Picture 5" descr="Dohef logo"/>
          <p:cNvPicPr>
            <a:picLocks noChangeAspect="1"/>
          </p:cNvPicPr>
          <p:nvPr/>
        </p:nvPicPr>
        <p:blipFill>
          <a:blip r:embed="rId2"/>
          <a:stretch>
            <a:fillRect/>
          </a:stretch>
        </p:blipFill>
        <p:spPr>
          <a:xfrm>
            <a:off x="0" y="0"/>
            <a:ext cx="634365" cy="43497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217170" y="1819910"/>
            <a:ext cx="10972800" cy="582613"/>
          </a:xfrm>
        </p:spPr>
        <p:txBody>
          <a:bodyPr/>
          <a:p>
            <a:pPr algn="ctr"/>
            <a:r>
              <a:rPr lang="en-US" b="1">
                <a:sym typeface="+mn-ea"/>
              </a:rPr>
              <a:t>Networking can be a powerful tool</a:t>
            </a:r>
            <a:endParaRPr lang="en-US" b="1"/>
          </a:p>
        </p:txBody>
      </p:sp>
      <p:pic>
        <p:nvPicPr>
          <p:cNvPr id="5" name="Content Placeholder 4"/>
          <p:cNvPicPr>
            <a:picLocks noChangeAspect="1"/>
          </p:cNvPicPr>
          <p:nvPr>
            <p:ph sz="half" idx="1"/>
          </p:nvPr>
        </p:nvPicPr>
        <p:blipFill>
          <a:blip r:embed="rId1"/>
          <a:srcRect l="4276" r="2442" b="10932"/>
          <a:stretch>
            <a:fillRect/>
          </a:stretch>
        </p:blipFill>
        <p:spPr>
          <a:xfrm>
            <a:off x="609600" y="2681605"/>
            <a:ext cx="5384800" cy="1938020"/>
          </a:xfrm>
          <a:prstGeom prst="rect">
            <a:avLst/>
          </a:prstGeom>
        </p:spPr>
      </p:pic>
      <p:pic>
        <p:nvPicPr>
          <p:cNvPr id="6" name="Content Placeholder 5" descr="Dohef logo"/>
          <p:cNvPicPr>
            <a:picLocks noChangeAspect="1"/>
          </p:cNvPicPr>
          <p:nvPr>
            <p:ph sz="half" idx="2"/>
          </p:nvPr>
        </p:nvPicPr>
        <p:blipFill>
          <a:blip r:embed="rId2"/>
          <a:stretch>
            <a:fillRect/>
          </a:stretch>
        </p:blipFill>
        <p:spPr>
          <a:xfrm>
            <a:off x="7232015" y="2517140"/>
            <a:ext cx="3314700" cy="2266950"/>
          </a:xfrm>
          <a:prstGeom prst="rect">
            <a:avLst/>
          </a:prstGeom>
        </p:spPr>
      </p:pic>
      <p:sp>
        <p:nvSpPr>
          <p:cNvPr id="7" name="Text Box 6"/>
          <p:cNvSpPr txBox="1"/>
          <p:nvPr/>
        </p:nvSpPr>
        <p:spPr>
          <a:xfrm>
            <a:off x="6447790" y="4884420"/>
            <a:ext cx="4742180" cy="368300"/>
          </a:xfrm>
          <a:prstGeom prst="rect">
            <a:avLst/>
          </a:prstGeom>
          <a:noFill/>
        </p:spPr>
        <p:txBody>
          <a:bodyPr wrap="none" rtlCol="0">
            <a:spAutoFit/>
          </a:bodyPr>
          <a:p>
            <a:r>
              <a:rPr lang="en-US" b="1"/>
              <a:t>Domark Health and Education Foundation</a:t>
            </a:r>
            <a:endParaRPr lang="en-US" b="1"/>
          </a:p>
        </p:txBody>
      </p:sp>
    </p:spTree>
  </p:cSld>
  <p:clrMapOvr>
    <a:masterClrMapping/>
  </p:clrMapOvr>
</p:sld>
</file>

<file path=ppt/theme/theme1.xml><?xml version="1.0" encoding="utf-8"?>
<a:theme xmlns:a="http://schemas.openxmlformats.org/drawingml/2006/main" name="Gear Drives">
  <a:themeElements>
    <a:clrScheme name="Gear Drives 13">
      <a:dk1>
        <a:srgbClr val="000000"/>
      </a:dk1>
      <a:lt1>
        <a:srgbClr val="FFFFFF"/>
      </a:lt1>
      <a:dk2>
        <a:srgbClr val="000000"/>
      </a:dk2>
      <a:lt2>
        <a:srgbClr val="969696"/>
      </a:lt2>
      <a:accent1>
        <a:srgbClr val="5F5F5F"/>
      </a:accent1>
      <a:accent2>
        <a:srgbClr val="969696"/>
      </a:accent2>
      <a:accent3>
        <a:srgbClr val="FFFFFF"/>
      </a:accent3>
      <a:accent4>
        <a:srgbClr val="000000"/>
      </a:accent4>
      <a:accent5>
        <a:srgbClr val="B6B6B6"/>
      </a:accent5>
      <a:accent6>
        <a:srgbClr val="878787"/>
      </a:accent6>
      <a:hlink>
        <a:srgbClr val="CC3300"/>
      </a:hlink>
      <a:folHlink>
        <a:srgbClr val="996600"/>
      </a:folHlink>
    </a:clrScheme>
    <a:fontScheme name="Gear Dri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Gear Dri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ear Dri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ear Dri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ear Dri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ear Dri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ear Dri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ear Dri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ear Dri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ear Dri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ear Dri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ear Dri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ear Dri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Gear Drives 13">
        <a:dk1>
          <a:srgbClr val="000000"/>
        </a:dk1>
        <a:lt1>
          <a:srgbClr val="FFFFFF"/>
        </a:lt1>
        <a:dk2>
          <a:srgbClr val="000000"/>
        </a:dk2>
        <a:lt2>
          <a:srgbClr val="969696"/>
        </a:lt2>
        <a:accent1>
          <a:srgbClr val="5F5F5F"/>
        </a:accent1>
        <a:accent2>
          <a:srgbClr val="969696"/>
        </a:accent2>
        <a:accent3>
          <a:srgbClr val="FFFFFF"/>
        </a:accent3>
        <a:accent4>
          <a:srgbClr val="000000"/>
        </a:accent4>
        <a:accent5>
          <a:srgbClr val="B6B6B6"/>
        </a:accent5>
        <a:accent6>
          <a:srgbClr val="878787"/>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3356</Words>
  <Application>WPS Presentation</Application>
  <PresentationFormat>Widescreen</PresentationFormat>
  <Paragraphs>81</Paragraphs>
  <Slides>11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11</vt:i4>
      </vt:variant>
    </vt:vector>
  </HeadingPairs>
  <TitlesOfParts>
    <vt:vector size="20" baseType="lpstr">
      <vt:lpstr>Arial</vt:lpstr>
      <vt:lpstr>SimSun</vt:lpstr>
      <vt:lpstr>Wingdings</vt:lpstr>
      <vt:lpstr>Arial Unicode MS</vt:lpstr>
      <vt:lpstr>Calibri Light</vt:lpstr>
      <vt:lpstr>Calibri</vt:lpstr>
      <vt:lpstr>Microsoft YaHei</vt:lpstr>
      <vt:lpstr>Wingdings</vt:lpstr>
      <vt:lpstr>Gear Drives</vt:lpstr>
      <vt:lpstr>PowerPoint 演示文稿</vt:lpstr>
      <vt:lpstr>PowerPoint 演示文稿</vt:lpstr>
      <vt:lpstr>PowerPoint 演示文稿</vt:lpstr>
      <vt:lpstr>PowerPoint 演示文稿</vt:lpstr>
      <vt:lpstr>PowerPoint 演示文稿</vt:lpstr>
      <vt:lpstr>PowerPoint 演示文稿</vt:lpstr>
      <vt:lpstr>Ways to develop your network</vt:lpstr>
      <vt:lpstr>PowerPoint 演示文稿</vt:lpstr>
      <vt:lpstr>PowerPoint 演示文稿</vt:lpstr>
      <vt:lpstr>How to Maintain Your Network:</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Healthy Networking Skills</dc:title>
  <dc:creator>ANGEL MIKE</dc:creator>
  <cp:lastModifiedBy>ANGEL MIKE</cp:lastModifiedBy>
  <cp:revision>21</cp:revision>
  <dcterms:created xsi:type="dcterms:W3CDTF">2021-09-29T13:50:55Z</dcterms:created>
  <dcterms:modified xsi:type="dcterms:W3CDTF">2021-09-29T15:57:14Z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1033-11.2.0.10223</vt:lpwstr>
  </property>
</Properties>
</file>